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p:scale>
          <a:sx n="33" d="100"/>
          <a:sy n="33" d="100"/>
        </p:scale>
        <p:origin x="146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2020-04-14</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2020-04-14</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45"/>
          <p:cNvSpPr txBox="1">
            <a:spLocks noChangeArrowheads="1"/>
          </p:cNvSpPr>
          <p:nvPr/>
        </p:nvSpPr>
        <p:spPr bwMode="auto">
          <a:xfrm>
            <a:off x="-41740" y="3677901"/>
            <a:ext cx="30350290" cy="2523093"/>
          </a:xfrm>
          <a:prstGeom prst="rect">
            <a:avLst/>
          </a:prstGeom>
          <a:solidFill>
            <a:schemeClr val="tx1">
              <a:lumMod val="75000"/>
              <a:lumOff val="25000"/>
            </a:schemeClr>
          </a:solidFill>
          <a:ln w="9525">
            <a:noFill/>
            <a:miter lim="800000"/>
            <a:headEnd/>
            <a:tailEnd/>
          </a:ln>
          <a:effectLst>
            <a:outerShdw dist="38100" dir="5400000" algn="t" rotWithShape="0">
              <a:srgbClr val="000000">
                <a:alpha val="39999"/>
              </a:srgbClr>
            </a:outerShdw>
          </a:effectLst>
        </p:spPr>
        <p:txBody>
          <a:bodyPr wrap="square" lIns="139543" tIns="69770" rIns="139543" bIns="69770">
            <a:spAutoFit/>
          </a:bodyPr>
          <a:lstStyle/>
          <a:p>
            <a:pPr lvl="3" defTabSz="4175360">
              <a:lnSpc>
                <a:spcPct val="120000"/>
              </a:lnSpc>
              <a:defRPr/>
            </a:pPr>
            <a:r>
              <a:rPr lang="en-US" altLang="ko-KR" sz="5000" b="1" i="1" u="sng" dirty="0" err="1" smtClean="0">
                <a:solidFill>
                  <a:schemeClr val="bg1"/>
                </a:solidFill>
                <a:latin typeface="Gill Sans MT"/>
                <a:cs typeface="Tahoma" pitchFamily="34" charset="0"/>
              </a:rPr>
              <a:t>Donghee</a:t>
            </a:r>
            <a:r>
              <a:rPr lang="en-US" altLang="ko-KR" sz="5000" b="1" i="1" u="sng" dirty="0" smtClean="0">
                <a:solidFill>
                  <a:schemeClr val="bg1"/>
                </a:solidFill>
                <a:latin typeface="Gill Sans MT"/>
                <a:cs typeface="Tahoma" pitchFamily="34" charset="0"/>
              </a:rPr>
              <a:t> Cho</a:t>
            </a:r>
            <a:r>
              <a:rPr lang="en-US" altLang="ko-KR" sz="5000" b="1" i="1" dirty="0" smtClean="0">
                <a:solidFill>
                  <a:schemeClr val="bg1"/>
                </a:solidFill>
                <a:latin typeface="Gill Sans MT"/>
                <a:cs typeface="Tahoma" pitchFamily="34" charset="0"/>
              </a:rPr>
              <a:t> and </a:t>
            </a:r>
            <a:r>
              <a:rPr lang="en-US" altLang="ko-KR" sz="5000" b="1" i="1" dirty="0" err="1" smtClean="0">
                <a:solidFill>
                  <a:schemeClr val="bg1"/>
                </a:solidFill>
                <a:latin typeface="Gill Sans MT"/>
                <a:cs typeface="Tahoma" pitchFamily="34" charset="0"/>
              </a:rPr>
              <a:t>Minkyu</a:t>
            </a:r>
            <a:r>
              <a:rPr lang="en-US" altLang="ko-KR" sz="5000" b="1" i="1" dirty="0" smtClean="0">
                <a:solidFill>
                  <a:schemeClr val="bg1"/>
                </a:solidFill>
                <a:latin typeface="Gill Sans MT"/>
                <a:cs typeface="Tahoma" pitchFamily="34" charset="0"/>
              </a:rPr>
              <a:t> Je</a:t>
            </a:r>
            <a:endParaRPr lang="en-US" altLang="ko-KR" sz="1500" i="1" dirty="0" smtClean="0">
              <a:solidFill>
                <a:schemeClr val="bg1"/>
              </a:solidFill>
              <a:latin typeface="Times New Roman" pitchFamily="18" charset="0"/>
              <a:cs typeface="Times New Roman" pitchFamily="18" charset="0"/>
            </a:endParaRPr>
          </a:p>
          <a:p>
            <a:pPr lvl="3" defTabSz="4175360">
              <a:lnSpc>
                <a:spcPct val="120000"/>
              </a:lnSpc>
              <a:defRPr/>
            </a:pPr>
            <a:r>
              <a:rPr lang="en-US" altLang="ko-KR" sz="3500" i="1" dirty="0" smtClean="0">
                <a:solidFill>
                  <a:srgbClr val="BFBFBF"/>
                </a:solidFill>
                <a:latin typeface="Times New Roman" pitchFamily="18" charset="0"/>
                <a:cs typeface="Times New Roman" pitchFamily="18" charset="0"/>
              </a:rPr>
              <a:t>Department of Electrical Engineering, KAIST,  KI B/D (E4) 415C,  Daejeon, Korea    Tel : +82-42-350-7437,  E-mail address : </a:t>
            </a:r>
            <a:r>
              <a:rPr lang="en-US" altLang="ko-KR" sz="3500" i="1" dirty="0" smtClean="0">
                <a:solidFill>
                  <a:srgbClr val="BFBFBF"/>
                </a:solidFill>
                <a:latin typeface="Times New Roman" pitchFamily="18" charset="0"/>
                <a:cs typeface="Times New Roman" pitchFamily="18" charset="0"/>
              </a:rPr>
              <a:t>dh456@kaist.ac.kr, mkje@kaist.ac.kr</a:t>
            </a:r>
            <a:endParaRPr lang="en-US" altLang="ko-KR" sz="3500" i="1" dirty="0" smtClean="0">
              <a:solidFill>
                <a:srgbClr val="BFBFBF"/>
              </a:solidFill>
              <a:latin typeface="Times New Roman" pitchFamily="18" charset="0"/>
              <a:cs typeface="Times New Roman" pitchFamily="18" charset="0"/>
            </a:endParaRPr>
          </a:p>
          <a:p>
            <a:pPr lvl="2" defTabSz="4175360">
              <a:lnSpc>
                <a:spcPct val="120000"/>
              </a:lnSpc>
              <a:defRPr/>
            </a:pPr>
            <a:endParaRPr lang="en-US" altLang="ko-KR" sz="900" i="1" dirty="0">
              <a:solidFill>
                <a:srgbClr val="BFBFBF"/>
              </a:solidFill>
              <a:latin typeface="Times New Roman" pitchFamily="18" charset="0"/>
              <a:cs typeface="Times New Roman" pitchFamily="18" charset="0"/>
            </a:endParaRPr>
          </a:p>
        </p:txBody>
      </p:sp>
      <p:sp>
        <p:nvSpPr>
          <p:cNvPr id="10" name="Text Box 345"/>
          <p:cNvSpPr txBox="1">
            <a:spLocks noChangeArrowheads="1"/>
          </p:cNvSpPr>
          <p:nvPr/>
        </p:nvSpPr>
        <p:spPr bwMode="auto">
          <a:xfrm>
            <a:off x="-23813" y="6144863"/>
            <a:ext cx="30350290" cy="971899"/>
          </a:xfrm>
          <a:prstGeom prst="rect">
            <a:avLst/>
          </a:prstGeom>
          <a:solidFill>
            <a:srgbClr val="AED369"/>
          </a:solidFill>
          <a:ln w="9525">
            <a:noFill/>
            <a:miter lim="800000"/>
            <a:headEnd/>
            <a:tailEnd/>
          </a:ln>
          <a:effectLst/>
        </p:spPr>
        <p:txBody>
          <a:bodyPr wrap="square" lIns="139543" tIns="69770" rIns="139543" bIns="69770">
            <a:spAutoFit/>
          </a:bodyPr>
          <a:lstStyle/>
          <a:p>
            <a:pPr algn="ctr" defTabSz="748202"/>
            <a:r>
              <a:rPr lang="en-US" altLang="en-US" sz="5400" i="1" dirty="0">
                <a:solidFill>
                  <a:schemeClr val="bg1"/>
                </a:solidFill>
                <a:latin typeface="Gill Sans MT" pitchFamily="34" charset="0"/>
              </a:rPr>
              <a:t>Research Activities related to Attachable Phototherapeutics Center for e-Healthcare</a:t>
            </a:r>
          </a:p>
        </p:txBody>
      </p:sp>
      <p:sp>
        <p:nvSpPr>
          <p:cNvPr id="12" name="TextBox 11">
            <a:extLst>
              <a:ext uri="{FF2B5EF4-FFF2-40B4-BE49-F238E27FC236}">
                <a16:creationId xmlns:a16="http://schemas.microsoft.com/office/drawing/2014/main" id="{8207D318-CC0C-46C1-B423-9FABC5AB04B5}"/>
              </a:ext>
            </a:extLst>
          </p:cNvPr>
          <p:cNvSpPr txBox="1"/>
          <p:nvPr/>
        </p:nvSpPr>
        <p:spPr>
          <a:xfrm>
            <a:off x="1174068" y="7138580"/>
            <a:ext cx="27931839" cy="830997"/>
          </a:xfrm>
          <a:prstGeom prst="rect">
            <a:avLst/>
          </a:prstGeom>
          <a:noFill/>
        </p:spPr>
        <p:txBody>
          <a:bodyPr wrap="square" rtlCol="0">
            <a:spAutoFit/>
          </a:bodyPr>
          <a:lstStyle/>
          <a:p>
            <a:pPr marL="457200" indent="-457200">
              <a:buFont typeface="Wingdings" panose="05000000000000000000" pitchFamily="2" charset="2"/>
              <a:buChar char="v"/>
            </a:pPr>
            <a:r>
              <a:rPr lang="en-US" altLang="ko-KR" sz="4800" b="1" dirty="0" smtClean="0">
                <a:latin typeface="Tahoma" panose="020B0604030504040204" pitchFamily="34" charset="0"/>
                <a:ea typeface="Tahoma" panose="020B0604030504040204" pitchFamily="34" charset="0"/>
                <a:cs typeface="Tahoma" panose="020B0604030504040204" pitchFamily="34" charset="0"/>
              </a:rPr>
              <a:t> A Boost OLED Driver with aging compensation for light therapy platform</a:t>
            </a:r>
            <a:endParaRPr lang="en-US" altLang="ko-KR" sz="4800" b="1" dirty="0">
              <a:latin typeface="Tahoma" panose="020B0604030504040204" pitchFamily="34" charset="0"/>
              <a:ea typeface="Tahoma" panose="020B0604030504040204" pitchFamily="34" charset="0"/>
              <a:cs typeface="Tahoma" panose="020B0604030504040204" pitchFamily="34" charset="0"/>
            </a:endParaRPr>
          </a:p>
        </p:txBody>
      </p:sp>
      <p:sp>
        <p:nvSpPr>
          <p:cNvPr id="13" name="직사각형 12"/>
          <p:cNvSpPr/>
          <p:nvPr/>
        </p:nvSpPr>
        <p:spPr>
          <a:xfrm>
            <a:off x="-18779" y="14004083"/>
            <a:ext cx="14881429" cy="11333659"/>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모서리가 둥근 직사각형 13"/>
          <p:cNvSpPr/>
          <p:nvPr/>
        </p:nvSpPr>
        <p:spPr>
          <a:xfrm>
            <a:off x="506335" y="13336174"/>
            <a:ext cx="138312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Motivation</a:t>
            </a:r>
            <a:endParaRPr lang="ko-KR" altLang="en-US" sz="5200" b="1" dirty="0">
              <a:solidFill>
                <a:schemeClr val="bg1"/>
              </a:solidFill>
              <a:latin typeface="Arial" pitchFamily="34" charset="0"/>
              <a:ea typeface="굴림" pitchFamily="50" charset="-127"/>
              <a:cs typeface="Arial" pitchFamily="34" charset="0"/>
            </a:endParaRPr>
          </a:p>
        </p:txBody>
      </p:sp>
      <p:sp>
        <p:nvSpPr>
          <p:cNvPr id="15" name="직사각형 14"/>
          <p:cNvSpPr/>
          <p:nvPr/>
        </p:nvSpPr>
        <p:spPr>
          <a:xfrm>
            <a:off x="4181" y="38506954"/>
            <a:ext cx="30205478" cy="2356298"/>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직사각형 15"/>
          <p:cNvSpPr/>
          <p:nvPr/>
        </p:nvSpPr>
        <p:spPr>
          <a:xfrm>
            <a:off x="-18779" y="8845205"/>
            <a:ext cx="14881429" cy="4159915"/>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모서리가 둥근 직사각형 16"/>
          <p:cNvSpPr/>
          <p:nvPr/>
        </p:nvSpPr>
        <p:spPr>
          <a:xfrm>
            <a:off x="506785" y="8276642"/>
            <a:ext cx="138303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Introduction</a:t>
            </a:r>
            <a:endParaRPr lang="ko-KR" altLang="en-US" sz="5200" b="1" dirty="0">
              <a:solidFill>
                <a:schemeClr val="bg1"/>
              </a:solidFill>
              <a:latin typeface="Arial" pitchFamily="34" charset="0"/>
              <a:ea typeface="굴림" pitchFamily="50" charset="-127"/>
              <a:cs typeface="Arial" pitchFamily="34" charset="0"/>
            </a:endParaRPr>
          </a:p>
        </p:txBody>
      </p:sp>
      <p:sp>
        <p:nvSpPr>
          <p:cNvPr id="18" name="직사각형 17"/>
          <p:cNvSpPr/>
          <p:nvPr/>
        </p:nvSpPr>
        <p:spPr>
          <a:xfrm>
            <a:off x="15340827" y="8844832"/>
            <a:ext cx="14881429" cy="10150187"/>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직사각형 18"/>
          <p:cNvSpPr/>
          <p:nvPr/>
        </p:nvSpPr>
        <p:spPr>
          <a:xfrm>
            <a:off x="-18779" y="26187916"/>
            <a:ext cx="14881429" cy="11459486"/>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모서리가 둥근 직사각형 19"/>
          <p:cNvSpPr/>
          <p:nvPr/>
        </p:nvSpPr>
        <p:spPr>
          <a:xfrm>
            <a:off x="506785" y="25659595"/>
            <a:ext cx="138303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Circuit Implementation</a:t>
            </a:r>
            <a:endParaRPr lang="ko-KR" altLang="en-US" sz="5200" b="1" dirty="0">
              <a:solidFill>
                <a:schemeClr val="bg1"/>
              </a:solidFill>
              <a:latin typeface="Arial" pitchFamily="34" charset="0"/>
              <a:ea typeface="굴림" pitchFamily="50" charset="-127"/>
              <a:cs typeface="Arial" pitchFamily="34" charset="0"/>
            </a:endParaRPr>
          </a:p>
        </p:txBody>
      </p:sp>
      <p:sp>
        <p:nvSpPr>
          <p:cNvPr id="21" name="직사각형 20"/>
          <p:cNvSpPr/>
          <p:nvPr/>
        </p:nvSpPr>
        <p:spPr>
          <a:xfrm>
            <a:off x="15340827" y="19819142"/>
            <a:ext cx="14881429" cy="17837638"/>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모서리가 둥근 직사각형 21"/>
          <p:cNvSpPr/>
          <p:nvPr/>
        </p:nvSpPr>
        <p:spPr>
          <a:xfrm>
            <a:off x="15866391" y="19367441"/>
            <a:ext cx="138303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Simulation Results</a:t>
            </a:r>
            <a:endParaRPr lang="ko-KR" altLang="en-US" sz="5200" b="1" dirty="0">
              <a:solidFill>
                <a:schemeClr val="bg1"/>
              </a:solidFill>
              <a:latin typeface="Arial" pitchFamily="34" charset="0"/>
              <a:ea typeface="굴림" pitchFamily="50" charset="-127"/>
              <a:cs typeface="Arial" pitchFamily="34" charset="0"/>
            </a:endParaRPr>
          </a:p>
        </p:txBody>
      </p:sp>
      <p:sp>
        <p:nvSpPr>
          <p:cNvPr id="23" name="직사각형 22"/>
          <p:cNvSpPr/>
          <p:nvPr/>
        </p:nvSpPr>
        <p:spPr>
          <a:xfrm>
            <a:off x="34460" y="9534630"/>
            <a:ext cx="14430262" cy="3323987"/>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the light therapy system, the organic light emitting diode (OLED) is considered as a strong candidate because of its advantageous characteristics in mechanical flexibility as surface light source, uniformity, and power consumption. Because the OLED luminance is proportional to its forward current and the threshold voltage tends to shift by aging, the current through the OLED should be controlled instead of the applied voltage.</a:t>
            </a:r>
          </a:p>
        </p:txBody>
      </p:sp>
      <p:sp>
        <p:nvSpPr>
          <p:cNvPr id="24" name="직사각형 23"/>
          <p:cNvSpPr/>
          <p:nvPr/>
        </p:nvSpPr>
        <p:spPr>
          <a:xfrm>
            <a:off x="15946947" y="14107093"/>
            <a:ext cx="13669188" cy="584775"/>
          </a:xfrm>
          <a:prstGeom prst="rect">
            <a:avLst/>
          </a:prstGeom>
        </p:spPr>
        <p:txBody>
          <a:bodyPr wrap="square">
            <a:spAutoFit/>
          </a:bodyPr>
          <a:lstStyle/>
          <a:p>
            <a:pPr algn="ctr"/>
            <a:r>
              <a:rPr lang="en-US" altLang="ko-KR" sz="3200" b="1" dirty="0" smtClean="0">
                <a:latin typeface="Arial" panose="020B0604020202020204" pitchFamily="34" charset="0"/>
                <a:cs typeface="Arial" panose="020B0604020202020204" pitchFamily="34" charset="0"/>
              </a:rPr>
              <a:t>The waveforms of the OLED Current Estimator</a:t>
            </a:r>
            <a:endParaRPr lang="ko-KR" altLang="en-US" sz="3200" b="1" dirty="0">
              <a:latin typeface="Arial" panose="020B0604020202020204" pitchFamily="34" charset="0"/>
              <a:cs typeface="Arial" panose="020B0604020202020204" pitchFamily="34" charset="0"/>
            </a:endParaRPr>
          </a:p>
        </p:txBody>
      </p:sp>
      <p:sp>
        <p:nvSpPr>
          <p:cNvPr id="25" name="직사각형 24"/>
          <p:cNvSpPr/>
          <p:nvPr/>
        </p:nvSpPr>
        <p:spPr>
          <a:xfrm>
            <a:off x="34459" y="39155092"/>
            <a:ext cx="30070003" cy="1708160"/>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a:t>
            </a:r>
            <a:r>
              <a:rPr lang="en-US" altLang="ko-KR" sz="3200" dirty="0" smtClean="0">
                <a:latin typeface="Arial" panose="020B0604020202020204" pitchFamily="34" charset="0"/>
                <a:cs typeface="Arial" panose="020B0604020202020204" pitchFamily="34" charset="0"/>
              </a:rPr>
              <a:t>the wearable light therapy system, the flexible battery which has the low output power is used. Therefore, the high efficiency of the OLED driver is required.</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proposed OLED driver which integrates the power stage and OLED current driving stage as a single-stage can achieve the 90.9 % peak efficiency</a:t>
            </a:r>
            <a:r>
              <a:rPr lang="en-US" altLang="ko-KR" sz="3200" dirty="0" smtClean="0">
                <a:latin typeface="Arial" panose="020B0604020202020204" pitchFamily="34" charset="0"/>
                <a:cs typeface="Arial" panose="020B0604020202020204" pitchFamily="34" charset="0"/>
              </a:rPr>
              <a:t>.</a:t>
            </a:r>
          </a:p>
          <a:p>
            <a:pPr marL="457200" indent="-457200" algn="just">
              <a:lnSpc>
                <a:spcPts val="4200"/>
              </a:lnSpc>
              <a:buFont typeface="Arial" panose="020B0604020202020204" pitchFamily="34" charset="0"/>
              <a:buChar char="•"/>
            </a:pPr>
            <a:r>
              <a:rPr lang="en-US" altLang="ko-KR" sz="3200" dirty="0">
                <a:latin typeface="Arial" panose="020B0604020202020204" pitchFamily="34" charset="0"/>
                <a:cs typeface="Arial" panose="020B0604020202020204" pitchFamily="34" charset="0"/>
              </a:rPr>
              <a:t>The chip fabrication was supported by the IC Design Education Center(IDEC), Korea</a:t>
            </a:r>
            <a:r>
              <a:rPr lang="en-US" altLang="ko-KR" sz="3200" dirty="0" smtClean="0">
                <a:latin typeface="Arial" panose="020B0604020202020204" pitchFamily="34" charset="0"/>
                <a:cs typeface="Arial" panose="020B0604020202020204" pitchFamily="34" charset="0"/>
              </a:rPr>
              <a:t>.</a:t>
            </a:r>
            <a:endParaRPr lang="en-US" altLang="ko-KR" sz="3200" dirty="0">
              <a:latin typeface="Arial" panose="020B0604020202020204" pitchFamily="34" charset="0"/>
              <a:cs typeface="Arial" panose="020B0604020202020204" pitchFamily="34" charset="0"/>
            </a:endParaRPr>
          </a:p>
        </p:txBody>
      </p:sp>
      <p:sp>
        <p:nvSpPr>
          <p:cNvPr id="26" name="직사각형 25"/>
          <p:cNvSpPr/>
          <p:nvPr/>
        </p:nvSpPr>
        <p:spPr>
          <a:xfrm>
            <a:off x="15674201" y="15017762"/>
            <a:ext cx="14430262" cy="3862596"/>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transistor based conventional current sensor can not be used in a boost DC-DC converter because of high voltage issue.</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By using the RC filter based Inductor </a:t>
            </a:r>
            <a:r>
              <a:rPr lang="en-US" altLang="ko-KR" sz="3200" dirty="0">
                <a:latin typeface="Arial" panose="020B0604020202020204" pitchFamily="34" charset="0"/>
                <a:cs typeface="Arial" panose="020B0604020202020204" pitchFamily="34" charset="0"/>
              </a:rPr>
              <a:t>C</a:t>
            </a:r>
            <a:r>
              <a:rPr lang="en-US" altLang="ko-KR" sz="3200" dirty="0" smtClean="0">
                <a:latin typeface="Arial" panose="020B0604020202020204" pitchFamily="34" charset="0"/>
                <a:cs typeface="Arial" panose="020B0604020202020204" pitchFamily="34" charset="0"/>
              </a:rPr>
              <a:t>urrent </a:t>
            </a:r>
            <a:r>
              <a:rPr lang="en-US" altLang="ko-KR" sz="3200" dirty="0">
                <a:latin typeface="Arial" panose="020B0604020202020204" pitchFamily="34" charset="0"/>
                <a:cs typeface="Arial" panose="020B0604020202020204" pitchFamily="34" charset="0"/>
              </a:rPr>
              <a:t>S</a:t>
            </a:r>
            <a:r>
              <a:rPr lang="en-US" altLang="ko-KR" sz="3200" dirty="0" smtClean="0">
                <a:latin typeface="Arial" panose="020B0604020202020204" pitchFamily="34" charset="0"/>
                <a:cs typeface="Arial" panose="020B0604020202020204" pitchFamily="34" charset="0"/>
              </a:rPr>
              <a:t>ensor, the current regulation element which incurs the additional power loss is efficiently removed.</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OLED Current Estimator which is </a:t>
            </a:r>
            <a:r>
              <a:rPr lang="en-US" altLang="ko-KR" sz="3200" dirty="0">
                <a:latin typeface="Arial" panose="020B0604020202020204" pitchFamily="34" charset="0"/>
                <a:cs typeface="Arial" panose="020B0604020202020204" pitchFamily="34" charset="0"/>
              </a:rPr>
              <a:t>composed of </a:t>
            </a:r>
            <a:r>
              <a:rPr lang="en-US" altLang="ko-KR" sz="3200" dirty="0" smtClean="0">
                <a:latin typeface="Arial" panose="020B0604020202020204" pitchFamily="34" charset="0"/>
                <a:cs typeface="Arial" panose="020B0604020202020204" pitchFamily="34" charset="0"/>
              </a:rPr>
              <a:t>three </a:t>
            </a:r>
            <a:r>
              <a:rPr lang="en-US" altLang="ko-KR" sz="3200" dirty="0">
                <a:latin typeface="Arial" panose="020B0604020202020204" pitchFamily="34" charset="0"/>
                <a:cs typeface="Arial" panose="020B0604020202020204" pitchFamily="34" charset="0"/>
              </a:rPr>
              <a:t>gm </a:t>
            </a:r>
            <a:r>
              <a:rPr lang="en-US" altLang="ko-KR" sz="3200" dirty="0" smtClean="0">
                <a:latin typeface="Arial" panose="020B0604020202020204" pitchFamily="34" charset="0"/>
                <a:cs typeface="Arial" panose="020B0604020202020204" pitchFamily="34" charset="0"/>
              </a:rPr>
              <a:t>cells converts the voltage information from a Inductor Current Sensor to the exact inductor current.</a:t>
            </a:r>
          </a:p>
        </p:txBody>
      </p:sp>
      <p:sp>
        <p:nvSpPr>
          <p:cNvPr id="27" name="직사각형 26"/>
          <p:cNvSpPr/>
          <p:nvPr/>
        </p:nvSpPr>
        <p:spPr>
          <a:xfrm>
            <a:off x="15488616" y="34664398"/>
            <a:ext cx="14430262" cy="2785378"/>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1 MHz switching frequency, the peak efficiency is 90.9 % at 90 mA load current.</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integrated circuit is designed as continuous current mode(CCM), and the load current can be changed from 10 mA to 100 mA. </a:t>
            </a:r>
          </a:p>
          <a:p>
            <a:pPr marL="457200" indent="-457200" algn="just">
              <a:lnSpc>
                <a:spcPts val="4200"/>
              </a:lnSpc>
              <a:buFont typeface="Arial" panose="020B0604020202020204" pitchFamily="34" charset="0"/>
              <a:buChar char="•"/>
            </a:pPr>
            <a:endParaRPr lang="en-US" altLang="ko-KR" sz="3200" dirty="0" smtClean="0">
              <a:latin typeface="Arial" panose="020B0604020202020204" pitchFamily="34" charset="0"/>
              <a:cs typeface="Arial" panose="020B0604020202020204" pitchFamily="34" charset="0"/>
            </a:endParaRPr>
          </a:p>
        </p:txBody>
      </p:sp>
      <p:sp>
        <p:nvSpPr>
          <p:cNvPr id="28" name="모서리가 둥근 직사각형 27"/>
          <p:cNvSpPr/>
          <p:nvPr/>
        </p:nvSpPr>
        <p:spPr>
          <a:xfrm>
            <a:off x="7331543" y="37954853"/>
            <a:ext cx="15612127"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Summary </a:t>
            </a:r>
            <a:r>
              <a:rPr lang="en-US" altLang="ko-KR" sz="5200" b="1" dirty="0">
                <a:solidFill>
                  <a:schemeClr val="bg1"/>
                </a:solidFill>
                <a:latin typeface="Arial" pitchFamily="34" charset="0"/>
                <a:ea typeface="굴림" pitchFamily="50" charset="-127"/>
                <a:cs typeface="Arial" pitchFamily="34" charset="0"/>
              </a:rPr>
              <a:t>&amp; </a:t>
            </a:r>
            <a:r>
              <a:rPr lang="en-US" altLang="ko-KR" sz="5200" b="1" dirty="0" smtClean="0">
                <a:solidFill>
                  <a:schemeClr val="bg1"/>
                </a:solidFill>
                <a:latin typeface="Arial" pitchFamily="34" charset="0"/>
                <a:ea typeface="굴림" pitchFamily="50" charset="-127"/>
                <a:cs typeface="Arial" pitchFamily="34" charset="0"/>
              </a:rPr>
              <a:t>Conclusion &amp; Acknowledgement</a:t>
            </a:r>
            <a:endParaRPr lang="ko-KR" altLang="en-US" sz="5200" b="1" dirty="0">
              <a:solidFill>
                <a:schemeClr val="bg1"/>
              </a:solidFill>
              <a:latin typeface="Arial" pitchFamily="34" charset="0"/>
              <a:ea typeface="굴림" pitchFamily="50" charset="-127"/>
              <a:cs typeface="Arial" pitchFamily="34" charset="0"/>
            </a:endParaRPr>
          </a:p>
        </p:txBody>
      </p:sp>
      <p:sp>
        <p:nvSpPr>
          <p:cNvPr id="29" name="직사각형 28"/>
          <p:cNvSpPr/>
          <p:nvPr/>
        </p:nvSpPr>
        <p:spPr>
          <a:xfrm>
            <a:off x="175751" y="19854553"/>
            <a:ext cx="6335235" cy="1077218"/>
          </a:xfrm>
          <a:prstGeom prst="rect">
            <a:avLst/>
          </a:prstGeom>
        </p:spPr>
        <p:txBody>
          <a:bodyPr wrap="square">
            <a:spAutoFit/>
          </a:bodyPr>
          <a:lstStyle/>
          <a:p>
            <a:pPr algn="ctr"/>
            <a:r>
              <a:rPr lang="en-US" altLang="ko-KR" sz="3200" b="1" dirty="0" smtClean="0">
                <a:latin typeface="Arial" panose="020B0604020202020204" pitchFamily="34" charset="0"/>
                <a:cs typeface="Arial" panose="020B0604020202020204" pitchFamily="34" charset="0"/>
              </a:rPr>
              <a:t>A Concept diagram of Wearable light therapy system</a:t>
            </a:r>
            <a:endParaRPr lang="ko-KR" altLang="en-US" sz="3200" b="1" dirty="0">
              <a:latin typeface="Arial" panose="020B0604020202020204" pitchFamily="34" charset="0"/>
              <a:cs typeface="Arial" panose="020B0604020202020204" pitchFamily="34" charset="0"/>
            </a:endParaRPr>
          </a:p>
        </p:txBody>
      </p:sp>
      <p:sp>
        <p:nvSpPr>
          <p:cNvPr id="30" name="직사각형 29"/>
          <p:cNvSpPr/>
          <p:nvPr/>
        </p:nvSpPr>
        <p:spPr>
          <a:xfrm>
            <a:off x="7405346" y="19854553"/>
            <a:ext cx="6868988" cy="1077218"/>
          </a:xfrm>
          <a:prstGeom prst="rect">
            <a:avLst/>
          </a:prstGeom>
        </p:spPr>
        <p:txBody>
          <a:bodyPr wrap="square">
            <a:spAutoFit/>
          </a:bodyPr>
          <a:lstStyle/>
          <a:p>
            <a:pPr algn="ctr"/>
            <a:r>
              <a:rPr lang="en-US" altLang="ko-KR" sz="3200" b="1" dirty="0">
                <a:latin typeface="Arial" panose="020B0604020202020204" pitchFamily="34" charset="0"/>
                <a:cs typeface="Arial" panose="020B0604020202020204" pitchFamily="34" charset="0"/>
              </a:rPr>
              <a:t>A</a:t>
            </a:r>
            <a:r>
              <a:rPr lang="en-US" altLang="ko-KR" sz="3200" b="1" dirty="0" smtClean="0">
                <a:latin typeface="Arial" panose="020B0604020202020204" pitchFamily="34" charset="0"/>
                <a:cs typeface="Arial" panose="020B0604020202020204" pitchFamily="34" charset="0"/>
              </a:rPr>
              <a:t> 2 stage conventional OLED Driver</a:t>
            </a:r>
            <a:endParaRPr lang="ko-KR" altLang="en-US" sz="3200" b="1" dirty="0">
              <a:latin typeface="Arial" panose="020B0604020202020204" pitchFamily="34" charset="0"/>
              <a:cs typeface="Arial" panose="020B0604020202020204" pitchFamily="34" charset="0"/>
            </a:endParaRPr>
          </a:p>
        </p:txBody>
      </p:sp>
      <p:pic>
        <p:nvPicPr>
          <p:cNvPr id="31" name="그림 30"/>
          <p:cNvPicPr>
            <a:picLocks noChangeAspect="1"/>
          </p:cNvPicPr>
          <p:nvPr/>
        </p:nvPicPr>
        <p:blipFill>
          <a:blip r:embed="rId2"/>
          <a:stretch>
            <a:fillRect/>
          </a:stretch>
        </p:blipFill>
        <p:spPr>
          <a:xfrm>
            <a:off x="95354" y="14795371"/>
            <a:ext cx="14630400" cy="4775991"/>
          </a:xfrm>
          <a:prstGeom prst="rect">
            <a:avLst/>
          </a:prstGeom>
        </p:spPr>
      </p:pic>
      <p:sp>
        <p:nvSpPr>
          <p:cNvPr id="32" name="직사각형 31"/>
          <p:cNvSpPr/>
          <p:nvPr/>
        </p:nvSpPr>
        <p:spPr>
          <a:xfrm>
            <a:off x="34460" y="21392850"/>
            <a:ext cx="14430262" cy="3862596"/>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wearable light therapy system, the high efficiency of the OLED driver is needed because of the flexible battery which has low output power.</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Conventional OLED drivers typically consist of two separate stages, a power stage and a current driving stage for OLED current driving.</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two-step process incurs cascaded power losses and further degrades the total system efficiency.</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Integrated OLED driver is needed to improve the efficiency of the system.</a:t>
            </a:r>
          </a:p>
        </p:txBody>
      </p:sp>
      <p:pic>
        <p:nvPicPr>
          <p:cNvPr id="33" name="그림 32"/>
          <p:cNvPicPr>
            <a:picLocks noChangeAspect="1"/>
          </p:cNvPicPr>
          <p:nvPr/>
        </p:nvPicPr>
        <p:blipFill>
          <a:blip r:embed="rId3"/>
          <a:stretch>
            <a:fillRect/>
          </a:stretch>
        </p:blipFill>
        <p:spPr>
          <a:xfrm>
            <a:off x="51943" y="27196130"/>
            <a:ext cx="14718918" cy="8791200"/>
          </a:xfrm>
          <a:prstGeom prst="rect">
            <a:avLst/>
          </a:prstGeom>
        </p:spPr>
      </p:pic>
      <p:sp>
        <p:nvSpPr>
          <p:cNvPr id="34" name="TextBox 33"/>
          <p:cNvSpPr txBox="1"/>
          <p:nvPr/>
        </p:nvSpPr>
        <p:spPr>
          <a:xfrm>
            <a:off x="2873926" y="33708253"/>
            <a:ext cx="441146" cy="646331"/>
          </a:xfrm>
          <a:prstGeom prst="rect">
            <a:avLst/>
          </a:prstGeom>
          <a:noFill/>
        </p:spPr>
        <p:txBody>
          <a:bodyPr wrap="none" rtlCol="0">
            <a:spAutoFit/>
          </a:bodyPr>
          <a:lstStyle/>
          <a:p>
            <a:r>
              <a:rPr lang="en-US" altLang="ko-KR" sz="3600" b="1" dirty="0" smtClean="0">
                <a:solidFill>
                  <a:schemeClr val="accent3"/>
                </a:solidFill>
                <a:latin typeface="Arial" panose="020B0604020202020204" pitchFamily="34" charset="0"/>
                <a:cs typeface="Arial" panose="020B0604020202020204" pitchFamily="34" charset="0"/>
              </a:rPr>
              <a:t>1</a:t>
            </a:r>
            <a:endParaRPr lang="ko-KR" altLang="en-US" sz="3600" b="1" dirty="0">
              <a:solidFill>
                <a:schemeClr val="accent3"/>
              </a:solidFill>
              <a:latin typeface="Arial" panose="020B0604020202020204" pitchFamily="34" charset="0"/>
              <a:cs typeface="Arial" panose="020B0604020202020204" pitchFamily="34" charset="0"/>
            </a:endParaRPr>
          </a:p>
        </p:txBody>
      </p:sp>
      <p:sp>
        <p:nvSpPr>
          <p:cNvPr id="35" name="TextBox 34"/>
          <p:cNvSpPr txBox="1"/>
          <p:nvPr/>
        </p:nvSpPr>
        <p:spPr>
          <a:xfrm>
            <a:off x="4983423" y="33708253"/>
            <a:ext cx="441146" cy="646331"/>
          </a:xfrm>
          <a:prstGeom prst="rect">
            <a:avLst/>
          </a:prstGeom>
          <a:noFill/>
        </p:spPr>
        <p:txBody>
          <a:bodyPr wrap="none" rtlCol="0">
            <a:spAutoFit/>
          </a:bodyPr>
          <a:lstStyle/>
          <a:p>
            <a:r>
              <a:rPr lang="en-US" altLang="ko-KR" sz="3600" b="1" dirty="0" smtClean="0">
                <a:solidFill>
                  <a:srgbClr val="FF00FF"/>
                </a:solidFill>
                <a:latin typeface="Arial" panose="020B0604020202020204" pitchFamily="34" charset="0"/>
                <a:cs typeface="Arial" panose="020B0604020202020204" pitchFamily="34" charset="0"/>
              </a:rPr>
              <a:t>2</a:t>
            </a:r>
            <a:endParaRPr lang="ko-KR" altLang="en-US" sz="3600" b="1" dirty="0">
              <a:solidFill>
                <a:srgbClr val="FF00FF"/>
              </a:solidFill>
              <a:latin typeface="Arial" panose="020B0604020202020204" pitchFamily="34" charset="0"/>
              <a:cs typeface="Arial" panose="020B0604020202020204" pitchFamily="34" charset="0"/>
            </a:endParaRPr>
          </a:p>
        </p:txBody>
      </p:sp>
      <p:sp>
        <p:nvSpPr>
          <p:cNvPr id="36" name="TextBox 35"/>
          <p:cNvSpPr txBox="1"/>
          <p:nvPr/>
        </p:nvSpPr>
        <p:spPr>
          <a:xfrm>
            <a:off x="6986295" y="33708253"/>
            <a:ext cx="441146" cy="646331"/>
          </a:xfrm>
          <a:prstGeom prst="rect">
            <a:avLst/>
          </a:prstGeom>
          <a:noFill/>
        </p:spPr>
        <p:txBody>
          <a:bodyPr wrap="none" rtlCol="0">
            <a:spAutoFit/>
          </a:bodyPr>
          <a:lstStyle/>
          <a:p>
            <a:r>
              <a:rPr lang="en-US" altLang="ko-KR" sz="3600" b="1" dirty="0" smtClean="0">
                <a:solidFill>
                  <a:srgbClr val="0033CC"/>
                </a:solidFill>
                <a:latin typeface="Arial" panose="020B0604020202020204" pitchFamily="34" charset="0"/>
                <a:cs typeface="Arial" panose="020B0604020202020204" pitchFamily="34" charset="0"/>
              </a:rPr>
              <a:t>3</a:t>
            </a:r>
            <a:endParaRPr lang="ko-KR" altLang="en-US" sz="3600" b="1" dirty="0">
              <a:solidFill>
                <a:srgbClr val="0033CC"/>
              </a:solidFill>
              <a:latin typeface="Arial" panose="020B0604020202020204" pitchFamily="34" charset="0"/>
              <a:cs typeface="Arial" panose="020B0604020202020204" pitchFamily="34" charset="0"/>
            </a:endParaRPr>
          </a:p>
        </p:txBody>
      </p:sp>
      <p:sp>
        <p:nvSpPr>
          <p:cNvPr id="37" name="TextBox 36"/>
          <p:cNvSpPr txBox="1"/>
          <p:nvPr/>
        </p:nvSpPr>
        <p:spPr>
          <a:xfrm>
            <a:off x="8548021" y="33319817"/>
            <a:ext cx="441146" cy="646331"/>
          </a:xfrm>
          <a:prstGeom prst="rect">
            <a:avLst/>
          </a:prstGeom>
          <a:noFill/>
        </p:spPr>
        <p:txBody>
          <a:bodyPr wrap="none" rtlCol="0">
            <a:spAutoFit/>
          </a:bodyPr>
          <a:lstStyle/>
          <a:p>
            <a:r>
              <a:rPr lang="en-US" altLang="ko-KR" sz="3600" b="1" dirty="0" smtClean="0">
                <a:solidFill>
                  <a:srgbClr val="FF0000"/>
                </a:solidFill>
                <a:latin typeface="Arial" panose="020B0604020202020204" pitchFamily="34" charset="0"/>
                <a:cs typeface="Arial" panose="020B0604020202020204" pitchFamily="34" charset="0"/>
              </a:rPr>
              <a:t>4</a:t>
            </a:r>
            <a:endParaRPr lang="ko-KR" altLang="en-US" sz="3600" b="1" dirty="0">
              <a:solidFill>
                <a:srgbClr val="FF0000"/>
              </a:solidFill>
              <a:latin typeface="Arial" panose="020B0604020202020204" pitchFamily="34" charset="0"/>
              <a:cs typeface="Arial" panose="020B0604020202020204" pitchFamily="34" charset="0"/>
            </a:endParaRPr>
          </a:p>
        </p:txBody>
      </p:sp>
      <p:pic>
        <p:nvPicPr>
          <p:cNvPr id="38" name="그림 37"/>
          <p:cNvPicPr>
            <a:picLocks noChangeAspect="1"/>
          </p:cNvPicPr>
          <p:nvPr/>
        </p:nvPicPr>
        <p:blipFill>
          <a:blip r:embed="rId4"/>
          <a:stretch>
            <a:fillRect/>
          </a:stretch>
        </p:blipFill>
        <p:spPr>
          <a:xfrm>
            <a:off x="15472502" y="9415591"/>
            <a:ext cx="7200000" cy="4283742"/>
          </a:xfrm>
          <a:prstGeom prst="rect">
            <a:avLst/>
          </a:prstGeom>
        </p:spPr>
      </p:pic>
      <p:pic>
        <p:nvPicPr>
          <p:cNvPr id="39" name="그림 38"/>
          <p:cNvPicPr>
            <a:picLocks noChangeAspect="1"/>
          </p:cNvPicPr>
          <p:nvPr/>
        </p:nvPicPr>
        <p:blipFill>
          <a:blip r:embed="rId5"/>
          <a:stretch>
            <a:fillRect/>
          </a:stretch>
        </p:blipFill>
        <p:spPr>
          <a:xfrm>
            <a:off x="22836920" y="9415462"/>
            <a:ext cx="7232936" cy="4284000"/>
          </a:xfrm>
          <a:prstGeom prst="rect">
            <a:avLst/>
          </a:prstGeom>
        </p:spPr>
      </p:pic>
      <p:sp>
        <p:nvSpPr>
          <p:cNvPr id="40" name="TextBox 39"/>
          <p:cNvSpPr txBox="1"/>
          <p:nvPr/>
        </p:nvSpPr>
        <p:spPr>
          <a:xfrm>
            <a:off x="16850069" y="11772681"/>
            <a:ext cx="441146" cy="646331"/>
          </a:xfrm>
          <a:prstGeom prst="rect">
            <a:avLst/>
          </a:prstGeom>
          <a:noFill/>
        </p:spPr>
        <p:txBody>
          <a:bodyPr wrap="none" rtlCol="0">
            <a:spAutoFit/>
          </a:bodyPr>
          <a:lstStyle/>
          <a:p>
            <a:r>
              <a:rPr lang="en-US" altLang="ko-KR" sz="3600" b="1" dirty="0" smtClean="0">
                <a:solidFill>
                  <a:schemeClr val="accent3"/>
                </a:solidFill>
                <a:latin typeface="Arial" panose="020B0604020202020204" pitchFamily="34" charset="0"/>
                <a:cs typeface="Arial" panose="020B0604020202020204" pitchFamily="34" charset="0"/>
              </a:rPr>
              <a:t>1</a:t>
            </a:r>
            <a:endParaRPr lang="ko-KR" altLang="en-US" sz="3600" b="1" dirty="0">
              <a:solidFill>
                <a:schemeClr val="accent3"/>
              </a:solidFill>
              <a:latin typeface="Arial" panose="020B0604020202020204" pitchFamily="34" charset="0"/>
              <a:cs typeface="Arial" panose="020B0604020202020204" pitchFamily="34" charset="0"/>
            </a:endParaRPr>
          </a:p>
        </p:txBody>
      </p:sp>
      <p:sp>
        <p:nvSpPr>
          <p:cNvPr id="41" name="TextBox 40"/>
          <p:cNvSpPr txBox="1"/>
          <p:nvPr/>
        </p:nvSpPr>
        <p:spPr>
          <a:xfrm>
            <a:off x="17591267" y="9900481"/>
            <a:ext cx="441146" cy="646331"/>
          </a:xfrm>
          <a:prstGeom prst="rect">
            <a:avLst/>
          </a:prstGeom>
          <a:noFill/>
        </p:spPr>
        <p:txBody>
          <a:bodyPr wrap="none" rtlCol="0">
            <a:spAutoFit/>
          </a:bodyPr>
          <a:lstStyle/>
          <a:p>
            <a:r>
              <a:rPr lang="en-US" altLang="ko-KR" sz="3600" b="1" dirty="0" smtClean="0">
                <a:solidFill>
                  <a:srgbClr val="FF00FF"/>
                </a:solidFill>
                <a:latin typeface="Arial" panose="020B0604020202020204" pitchFamily="34" charset="0"/>
                <a:cs typeface="Arial" panose="020B0604020202020204" pitchFamily="34" charset="0"/>
              </a:rPr>
              <a:t>2</a:t>
            </a:r>
            <a:endParaRPr lang="ko-KR" altLang="en-US" sz="3600" b="1" dirty="0">
              <a:solidFill>
                <a:srgbClr val="FF00FF"/>
              </a:solidFill>
              <a:latin typeface="Arial" panose="020B0604020202020204" pitchFamily="34" charset="0"/>
              <a:cs typeface="Arial" panose="020B0604020202020204" pitchFamily="34" charset="0"/>
            </a:endParaRPr>
          </a:p>
        </p:txBody>
      </p:sp>
      <p:sp>
        <p:nvSpPr>
          <p:cNvPr id="42" name="TextBox 41"/>
          <p:cNvSpPr txBox="1"/>
          <p:nvPr/>
        </p:nvSpPr>
        <p:spPr>
          <a:xfrm>
            <a:off x="20990496" y="9900481"/>
            <a:ext cx="441146" cy="646331"/>
          </a:xfrm>
          <a:prstGeom prst="rect">
            <a:avLst/>
          </a:prstGeom>
          <a:noFill/>
        </p:spPr>
        <p:txBody>
          <a:bodyPr wrap="none" rtlCol="0">
            <a:spAutoFit/>
          </a:bodyPr>
          <a:lstStyle/>
          <a:p>
            <a:r>
              <a:rPr lang="en-US" altLang="ko-KR" sz="3600" b="1" dirty="0" smtClean="0">
                <a:solidFill>
                  <a:srgbClr val="0033CC"/>
                </a:solidFill>
                <a:latin typeface="Arial" panose="020B0604020202020204" pitchFamily="34" charset="0"/>
                <a:cs typeface="Arial" panose="020B0604020202020204" pitchFamily="34" charset="0"/>
              </a:rPr>
              <a:t>3</a:t>
            </a:r>
            <a:endParaRPr lang="ko-KR" altLang="en-US" sz="3600" b="1" dirty="0">
              <a:solidFill>
                <a:srgbClr val="0033CC"/>
              </a:solidFill>
              <a:latin typeface="Arial" panose="020B0604020202020204" pitchFamily="34" charset="0"/>
              <a:cs typeface="Arial" panose="020B0604020202020204" pitchFamily="34" charset="0"/>
            </a:endParaRPr>
          </a:p>
        </p:txBody>
      </p:sp>
      <p:sp>
        <p:nvSpPr>
          <p:cNvPr id="43" name="TextBox 42"/>
          <p:cNvSpPr txBox="1"/>
          <p:nvPr/>
        </p:nvSpPr>
        <p:spPr>
          <a:xfrm>
            <a:off x="20515441" y="11772681"/>
            <a:ext cx="441146" cy="646331"/>
          </a:xfrm>
          <a:prstGeom prst="rect">
            <a:avLst/>
          </a:prstGeom>
          <a:noFill/>
        </p:spPr>
        <p:txBody>
          <a:bodyPr wrap="none" rtlCol="0">
            <a:spAutoFit/>
          </a:bodyPr>
          <a:lstStyle/>
          <a:p>
            <a:r>
              <a:rPr lang="en-US" altLang="ko-KR" sz="3600" b="1" dirty="0" smtClean="0">
                <a:solidFill>
                  <a:srgbClr val="FF0000"/>
                </a:solidFill>
                <a:latin typeface="Arial" panose="020B0604020202020204" pitchFamily="34" charset="0"/>
                <a:cs typeface="Arial" panose="020B0604020202020204" pitchFamily="34" charset="0"/>
              </a:rPr>
              <a:t>4</a:t>
            </a:r>
            <a:endParaRPr lang="ko-KR" altLang="en-US" sz="3600" b="1" dirty="0">
              <a:solidFill>
                <a:srgbClr val="FF0000"/>
              </a:solidFill>
              <a:latin typeface="Arial" panose="020B0604020202020204" pitchFamily="34" charset="0"/>
              <a:cs typeface="Arial" panose="020B0604020202020204" pitchFamily="34" charset="0"/>
            </a:endParaRPr>
          </a:p>
        </p:txBody>
      </p:sp>
      <p:cxnSp>
        <p:nvCxnSpPr>
          <p:cNvPr id="44" name="직선 화살표 연결선 43"/>
          <p:cNvCxnSpPr/>
          <p:nvPr/>
        </p:nvCxnSpPr>
        <p:spPr>
          <a:xfrm>
            <a:off x="17811840" y="10482262"/>
            <a:ext cx="0" cy="4095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rot="5400000" flipV="1">
            <a:off x="21702260" y="10018866"/>
            <a:ext cx="0" cy="4095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a:off x="17070642" y="12387262"/>
            <a:ext cx="0" cy="4095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p:nvPr/>
        </p:nvCxnSpPr>
        <p:spPr>
          <a:xfrm rot="5400000" flipV="1">
            <a:off x="21211069" y="11891066"/>
            <a:ext cx="0" cy="4095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4761611" y="10595858"/>
            <a:ext cx="500458" cy="646331"/>
          </a:xfrm>
          <a:prstGeom prst="rect">
            <a:avLst/>
          </a:prstGeom>
          <a:noFill/>
        </p:spPr>
        <p:txBody>
          <a:bodyPr wrap="none" rtlCol="0">
            <a:spAutoFit/>
          </a:bodyPr>
          <a:lstStyle/>
          <a:p>
            <a:r>
              <a:rPr lang="en-US" altLang="ko-KR" sz="3600" b="1" dirty="0" smtClean="0">
                <a:solidFill>
                  <a:srgbClr val="FF0000"/>
                </a:solidFill>
                <a:latin typeface="Arial" panose="020B0604020202020204" pitchFamily="34" charset="0"/>
                <a:cs typeface="Arial" panose="020B0604020202020204" pitchFamily="34" charset="0"/>
              </a:rPr>
              <a:t>I</a:t>
            </a:r>
            <a:r>
              <a:rPr lang="en-US" altLang="ko-KR" sz="3600" b="1" baseline="-25000" dirty="0" smtClean="0">
                <a:solidFill>
                  <a:srgbClr val="FF0000"/>
                </a:solidFill>
                <a:latin typeface="Arial" panose="020B0604020202020204" pitchFamily="34" charset="0"/>
                <a:cs typeface="Arial" panose="020B0604020202020204" pitchFamily="34" charset="0"/>
              </a:rPr>
              <a:t>L</a:t>
            </a:r>
            <a:endParaRPr lang="ko-KR" altLang="en-US" sz="3600" b="1" dirty="0">
              <a:latin typeface="Arial" panose="020B0604020202020204" pitchFamily="34" charset="0"/>
              <a:cs typeface="Arial" panose="020B0604020202020204" pitchFamily="34" charset="0"/>
            </a:endParaRPr>
          </a:p>
        </p:txBody>
      </p:sp>
      <p:sp>
        <p:nvSpPr>
          <p:cNvPr id="49" name="TextBox 48"/>
          <p:cNvSpPr txBox="1"/>
          <p:nvPr/>
        </p:nvSpPr>
        <p:spPr>
          <a:xfrm>
            <a:off x="24761611" y="12713226"/>
            <a:ext cx="1167307" cy="646331"/>
          </a:xfrm>
          <a:prstGeom prst="rect">
            <a:avLst/>
          </a:prstGeom>
          <a:noFill/>
        </p:spPr>
        <p:txBody>
          <a:bodyPr wrap="none" rtlCol="0">
            <a:spAutoFit/>
          </a:bodyPr>
          <a:lstStyle/>
          <a:p>
            <a:r>
              <a:rPr lang="en-US" altLang="ko-KR" sz="3600" b="1" dirty="0" smtClean="0">
                <a:solidFill>
                  <a:srgbClr val="0033CC"/>
                </a:solidFill>
                <a:latin typeface="Arial" panose="020B0604020202020204" pitchFamily="34" charset="0"/>
                <a:cs typeface="Arial" panose="020B0604020202020204" pitchFamily="34" charset="0"/>
              </a:rPr>
              <a:t>I</a:t>
            </a:r>
            <a:r>
              <a:rPr lang="en-US" altLang="ko-KR" sz="3600" b="1" baseline="-25000" dirty="0" smtClean="0">
                <a:solidFill>
                  <a:srgbClr val="0033CC"/>
                </a:solidFill>
                <a:latin typeface="Arial" panose="020B0604020202020204" pitchFamily="34" charset="0"/>
                <a:cs typeface="Arial" panose="020B0604020202020204" pitchFamily="34" charset="0"/>
              </a:rPr>
              <a:t>OLED</a:t>
            </a:r>
            <a:endParaRPr lang="ko-KR" altLang="en-US" sz="3600" b="1" dirty="0">
              <a:latin typeface="Arial" panose="020B0604020202020204" pitchFamily="34" charset="0"/>
              <a:cs typeface="Arial" panose="020B0604020202020204" pitchFamily="34" charset="0"/>
            </a:endParaRPr>
          </a:p>
        </p:txBody>
      </p:sp>
      <p:sp>
        <p:nvSpPr>
          <p:cNvPr id="50" name="TextBox 49"/>
          <p:cNvSpPr txBox="1"/>
          <p:nvPr/>
        </p:nvSpPr>
        <p:spPr>
          <a:xfrm>
            <a:off x="26657904" y="12713226"/>
            <a:ext cx="2985946" cy="646331"/>
          </a:xfrm>
          <a:prstGeom prst="rect">
            <a:avLst/>
          </a:prstGeom>
          <a:noFill/>
        </p:spPr>
        <p:txBody>
          <a:bodyPr wrap="none" rtlCol="0">
            <a:spAutoFit/>
          </a:bodyPr>
          <a:lstStyle/>
          <a:p>
            <a:r>
              <a:rPr lang="en-US" altLang="ko-KR" sz="3600" b="1" dirty="0" smtClean="0">
                <a:latin typeface="Arial" panose="020B0604020202020204" pitchFamily="34" charset="0"/>
                <a:cs typeface="Arial" panose="020B0604020202020204" pitchFamily="34" charset="0"/>
              </a:rPr>
              <a:t>I</a:t>
            </a:r>
            <a:r>
              <a:rPr lang="en-US" altLang="ko-KR" sz="3600" b="1" baseline="-25000" dirty="0" smtClean="0">
                <a:latin typeface="Arial" panose="020B0604020202020204" pitchFamily="34" charset="0"/>
                <a:cs typeface="Arial" panose="020B0604020202020204" pitchFamily="34" charset="0"/>
              </a:rPr>
              <a:t>OLED</a:t>
            </a:r>
            <a:r>
              <a:rPr lang="en-US" altLang="ko-KR" sz="3600" b="1" baseline="-25000" dirty="0" smtClean="0">
                <a:solidFill>
                  <a:srgbClr val="FF0000"/>
                </a:solidFill>
                <a:latin typeface="Arial" panose="020B0604020202020204" pitchFamily="34" charset="0"/>
                <a:cs typeface="Arial" panose="020B0604020202020204" pitchFamily="34" charset="0"/>
              </a:rPr>
              <a:t> </a:t>
            </a:r>
            <a:r>
              <a:rPr lang="en-US" altLang="ko-KR" sz="3600" b="1" dirty="0" smtClean="0">
                <a:latin typeface="Arial" panose="020B0604020202020204" pitchFamily="34" charset="0"/>
                <a:cs typeface="Arial" panose="020B0604020202020204" pitchFamily="34" charset="0"/>
              </a:rPr>
              <a:t>= I</a:t>
            </a:r>
            <a:r>
              <a:rPr lang="en-US" altLang="ko-KR" sz="3600" b="1" baseline="-25000" dirty="0" smtClean="0">
                <a:latin typeface="Arial" panose="020B0604020202020204" pitchFamily="34" charset="0"/>
                <a:cs typeface="Arial" panose="020B0604020202020204" pitchFamily="34" charset="0"/>
              </a:rPr>
              <a:t>L</a:t>
            </a:r>
            <a:r>
              <a:rPr lang="en-US" altLang="ko-KR" sz="3600" b="1" dirty="0" smtClean="0">
                <a:latin typeface="Arial" panose="020B0604020202020204" pitchFamily="34" charset="0"/>
                <a:cs typeface="Arial" panose="020B0604020202020204" pitchFamily="34" charset="0"/>
              </a:rPr>
              <a:t> </a:t>
            </a:r>
            <a:r>
              <a:rPr lang="en-US" altLang="ko-KR" sz="3600" dirty="0">
                <a:latin typeface="Arial" panose="020B0604020202020204" pitchFamily="34" charset="0"/>
                <a:cs typeface="Arial" panose="020B0604020202020204" pitchFamily="34" charset="0"/>
              </a:rPr>
              <a:t>X</a:t>
            </a:r>
            <a:r>
              <a:rPr lang="en-US" altLang="ko-KR" sz="3600" b="1" dirty="0" smtClean="0">
                <a:latin typeface="Arial" panose="020B0604020202020204" pitchFamily="34" charset="0"/>
                <a:cs typeface="Arial" panose="020B0604020202020204" pitchFamily="34" charset="0"/>
              </a:rPr>
              <a:t> D’</a:t>
            </a:r>
          </a:p>
        </p:txBody>
      </p:sp>
      <p:pic>
        <p:nvPicPr>
          <p:cNvPr id="51" name="그림 50"/>
          <p:cNvPicPr>
            <a:picLocks noChangeAspect="1"/>
          </p:cNvPicPr>
          <p:nvPr/>
        </p:nvPicPr>
        <p:blipFill>
          <a:blip r:embed="rId6"/>
          <a:stretch>
            <a:fillRect/>
          </a:stretch>
        </p:blipFill>
        <p:spPr>
          <a:xfrm>
            <a:off x="17486362" y="20845463"/>
            <a:ext cx="10590359" cy="6413240"/>
          </a:xfrm>
          <a:prstGeom prst="rect">
            <a:avLst/>
          </a:prstGeom>
        </p:spPr>
      </p:pic>
      <p:pic>
        <p:nvPicPr>
          <p:cNvPr id="52" name="그림 51"/>
          <p:cNvPicPr>
            <a:picLocks noChangeAspect="1"/>
          </p:cNvPicPr>
          <p:nvPr/>
        </p:nvPicPr>
        <p:blipFill>
          <a:blip r:embed="rId7"/>
          <a:stretch>
            <a:fillRect/>
          </a:stretch>
        </p:blipFill>
        <p:spPr>
          <a:xfrm>
            <a:off x="17487212" y="27795965"/>
            <a:ext cx="10588658" cy="6415200"/>
          </a:xfrm>
          <a:prstGeom prst="rect">
            <a:avLst/>
          </a:prstGeom>
        </p:spPr>
      </p:pic>
      <p:sp>
        <p:nvSpPr>
          <p:cNvPr id="53" name="직사각형 52"/>
          <p:cNvSpPr/>
          <p:nvPr/>
        </p:nvSpPr>
        <p:spPr>
          <a:xfrm>
            <a:off x="175751" y="36515651"/>
            <a:ext cx="14441824" cy="584775"/>
          </a:xfrm>
          <a:prstGeom prst="rect">
            <a:avLst/>
          </a:prstGeom>
        </p:spPr>
        <p:txBody>
          <a:bodyPr wrap="square">
            <a:spAutoFit/>
          </a:bodyPr>
          <a:lstStyle/>
          <a:p>
            <a:pPr algn="ctr"/>
            <a:r>
              <a:rPr lang="en-US" altLang="ko-KR" sz="3200" b="1" dirty="0" smtClean="0">
                <a:latin typeface="Arial" panose="020B0604020202020204" pitchFamily="34" charset="0"/>
                <a:cs typeface="Arial" panose="020B0604020202020204" pitchFamily="34" charset="0"/>
              </a:rPr>
              <a:t>The proposed high efficiency integrated OLED driver </a:t>
            </a:r>
            <a:endParaRPr lang="ko-KR" alt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7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442</Words>
  <Application>Microsoft Office PowerPoint</Application>
  <PresentationFormat>사용자 지정</PresentationFormat>
  <Paragraphs>37</Paragraphs>
  <Slides>1</Slides>
  <Notes>0</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vt:i4>
      </vt:variant>
    </vt:vector>
  </HeadingPairs>
  <TitlesOfParts>
    <vt:vector size="11" baseType="lpstr">
      <vt:lpstr>굴림</vt:lpstr>
      <vt:lpstr>맑은 고딕</vt:lpstr>
      <vt:lpstr>Arial</vt:lpstr>
      <vt:lpstr>Calibri</vt:lpstr>
      <vt:lpstr>Calibri Light</vt:lpstr>
      <vt:lpstr>Gill Sans MT</vt:lpstr>
      <vt:lpstr>Tahoma</vt:lpstr>
      <vt:lpstr>Times New Roman</vt:lpstr>
      <vt:lpstr>Wingdings</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10</cp:revision>
  <dcterms:created xsi:type="dcterms:W3CDTF">2018-03-08T06:02:33Z</dcterms:created>
  <dcterms:modified xsi:type="dcterms:W3CDTF">2020-04-14T02:04:51Z</dcterms:modified>
</cp:coreProperties>
</file>